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57" r:id="rId3"/>
    <p:sldId id="258" r:id="rId4"/>
    <p:sldId id="295" r:id="rId5"/>
    <p:sldId id="297" r:id="rId6"/>
    <p:sldId id="262" r:id="rId7"/>
    <p:sldId id="267" r:id="rId8"/>
    <p:sldId id="296" r:id="rId9"/>
    <p:sldId id="260" r:id="rId10"/>
  </p:sldIdLst>
  <p:sldSz cx="9144000" cy="5143500" type="screen16x9"/>
  <p:notesSz cx="6858000" cy="9144000"/>
  <p:embeddedFontLst>
    <p:embeddedFont>
      <p:font typeface="Source Sans Pro" panose="020B0604020202020204" charset="0"/>
      <p:regular r:id="rId12"/>
      <p:bold r:id="rId13"/>
      <p:italic r:id="rId14"/>
      <p:boldItalic r:id="rId15"/>
    </p:embeddedFont>
    <p:embeddedFont>
      <p:font typeface="Josefin Slab SemiBold" panose="020B0604020202020204" charset="0"/>
      <p:regular r:id="rId16"/>
      <p:bold r:id="rId17"/>
      <p:italic r:id="rId18"/>
      <p:bold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531D1-4C48-48B8-BBD2-0B609759028E}">
  <a:tblStyle styleId="{F2A531D1-4C48-48B8-BBD2-0B60975902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75" autoAdjust="0"/>
  </p:normalViewPr>
  <p:slideViewPr>
    <p:cSldViewPr snapToGrid="0">
      <p:cViewPr>
        <p:scale>
          <a:sx n="75" d="100"/>
          <a:sy n="75" d="100"/>
        </p:scale>
        <p:origin x="123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67113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43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04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1886a29a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e1886a29a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517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246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e38dc7bb6a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e38dc7bb6a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32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10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1886a29ab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e1886a29ab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19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 rot="10800000" flipH="1">
            <a:off x="5345388" y="4117956"/>
            <a:ext cx="482550" cy="1505350"/>
            <a:chOff x="3121150" y="-443725"/>
            <a:chExt cx="482550" cy="1505350"/>
          </a:xfrm>
        </p:grpSpPr>
        <p:sp>
          <p:nvSpPr>
            <p:cNvPr id="266" name="Google Shape;266;p11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 rot="10800000" flipH="1">
            <a:off x="4214663" y="4545006"/>
            <a:ext cx="929375" cy="1078300"/>
            <a:chOff x="1990425" y="-443725"/>
            <a:chExt cx="929375" cy="1078300"/>
          </a:xfrm>
        </p:grpSpPr>
        <p:sp>
          <p:nvSpPr>
            <p:cNvPr id="269" name="Google Shape;269;p11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1"/>
          <p:cNvGrpSpPr/>
          <p:nvPr/>
        </p:nvGrpSpPr>
        <p:grpSpPr>
          <a:xfrm rot="10800000" flipH="1">
            <a:off x="3511763" y="4184056"/>
            <a:ext cx="1138350" cy="1439250"/>
            <a:chOff x="1287525" y="-443725"/>
            <a:chExt cx="1138350" cy="1439250"/>
          </a:xfrm>
        </p:grpSpPr>
        <p:sp>
          <p:nvSpPr>
            <p:cNvPr id="272" name="Google Shape;272;p11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rot="10800000" flipH="1">
            <a:off x="6220013" y="4117956"/>
            <a:ext cx="474200" cy="1505350"/>
            <a:chOff x="3995775" y="-443725"/>
            <a:chExt cx="474200" cy="1505350"/>
          </a:xfrm>
        </p:grpSpPr>
        <p:sp>
          <p:nvSpPr>
            <p:cNvPr id="275" name="Google Shape;275;p11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 rot="10800000" flipH="1">
            <a:off x="6903913" y="4545006"/>
            <a:ext cx="920275" cy="1078300"/>
            <a:chOff x="4679675" y="-443725"/>
            <a:chExt cx="920275" cy="1078300"/>
          </a:xfrm>
        </p:grpSpPr>
        <p:sp>
          <p:nvSpPr>
            <p:cNvPr id="278" name="Google Shape;278;p1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 rot="10800000" flipH="1">
            <a:off x="7397863" y="4184056"/>
            <a:ext cx="1129225" cy="1439250"/>
            <a:chOff x="5173625" y="-443725"/>
            <a:chExt cx="1129225" cy="1439250"/>
          </a:xfrm>
        </p:grpSpPr>
        <p:sp>
          <p:nvSpPr>
            <p:cNvPr id="281" name="Google Shape;281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1"/>
          <p:cNvGrpSpPr/>
          <p:nvPr/>
        </p:nvGrpSpPr>
        <p:grpSpPr>
          <a:xfrm rot="10800000" flipH="1">
            <a:off x="8350838" y="3965981"/>
            <a:ext cx="2240950" cy="1657325"/>
            <a:chOff x="4603700" y="-443725"/>
            <a:chExt cx="2240950" cy="1657325"/>
          </a:xfrm>
        </p:grpSpPr>
        <p:sp>
          <p:nvSpPr>
            <p:cNvPr id="284" name="Google Shape;284;p1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8285739" y="2145759"/>
            <a:ext cx="289868" cy="852000"/>
            <a:chOff x="456616" y="2161476"/>
            <a:chExt cx="289868" cy="852000"/>
          </a:xfrm>
        </p:grpSpPr>
        <p:sp>
          <p:nvSpPr>
            <p:cNvPr id="287" name="Google Shape;287;p11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7733951" y="-104276"/>
            <a:ext cx="1129225" cy="1439250"/>
            <a:chOff x="5173625" y="-443725"/>
            <a:chExt cx="1129225" cy="1439250"/>
          </a:xfrm>
        </p:grpSpPr>
        <p:sp>
          <p:nvSpPr>
            <p:cNvPr id="293" name="Google Shape;293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1"/>
          <p:cNvSpPr txBox="1">
            <a:spLocks noGrp="1"/>
          </p:cNvSpPr>
          <p:nvPr>
            <p:ph type="title" hasCustomPrompt="1"/>
          </p:nvPr>
        </p:nvSpPr>
        <p:spPr>
          <a:xfrm>
            <a:off x="1681800" y="1603075"/>
            <a:ext cx="57804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>
            <a:spLocks noGrp="1"/>
          </p:cNvSpPr>
          <p:nvPr>
            <p:ph type="subTitle" idx="1"/>
          </p:nvPr>
        </p:nvSpPr>
        <p:spPr>
          <a:xfrm>
            <a:off x="2059200" y="2969825"/>
            <a:ext cx="50256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rot="-5400000" flipH="1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rot="10800000" flipH="1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rot="10800000" flipH="1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10800000" flipH="1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rot="10800000" flipH="1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rot="10800000" flipH="1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rot="10800000" flipH="1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58" r:id="rId5"/>
    <p:sldLayoutId id="2147483659" r:id="rId6"/>
    <p:sldLayoutId id="2147483660" r:id="rId7"/>
    <p:sldLayoutId id="2147483674" r:id="rId8"/>
    <p:sldLayoutId id="2147483675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xfrm>
            <a:off x="372151" y="1563927"/>
            <a:ext cx="6979516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dirty="0" smtClean="0"/>
              <a:t>Project </a:t>
            </a:r>
            <a:r>
              <a:rPr lang="id-ID" sz="4800" dirty="0" err="1" smtClean="0"/>
              <a:t>Arduino</a:t>
            </a:r>
            <a:r>
              <a:rPr lang="id-ID" sz="4800" dirty="0" smtClean="0"/>
              <a:t> </a:t>
            </a:r>
            <a:r>
              <a:rPr lang="id-ID" sz="4800" dirty="0" smtClean="0"/>
              <a:t>– 2</a:t>
            </a:r>
            <a:endParaRPr sz="4800" dirty="0"/>
          </a:p>
        </p:txBody>
      </p:sp>
      <p:sp>
        <p:nvSpPr>
          <p:cNvPr id="865" name="Google Shape;865;p33"/>
          <p:cNvSpPr txBox="1">
            <a:spLocks noGrp="1"/>
          </p:cNvSpPr>
          <p:nvPr>
            <p:ph type="subTitle" idx="1"/>
          </p:nvPr>
        </p:nvSpPr>
        <p:spPr>
          <a:xfrm>
            <a:off x="1794813" y="2943343"/>
            <a:ext cx="5005500" cy="1058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 smtClean="0"/>
              <a:t>Nama : Zulfikar Bella Ali</a:t>
            </a:r>
            <a:br>
              <a:rPr lang="id-ID" sz="1800" dirty="0" smtClean="0"/>
            </a:br>
            <a:r>
              <a:rPr lang="id-ID" sz="1800" dirty="0" smtClean="0"/>
              <a:t>NIM : 2003332007</a:t>
            </a:r>
            <a:br>
              <a:rPr lang="id-ID" sz="1800" dirty="0" smtClean="0"/>
            </a:br>
            <a:r>
              <a:rPr lang="id-ID" sz="1800" dirty="0" smtClean="0"/>
              <a:t>Kelas : TT3A</a:t>
            </a:r>
            <a:endParaRPr sz="1800" dirty="0"/>
          </a:p>
        </p:txBody>
      </p:sp>
      <p:grpSp>
        <p:nvGrpSpPr>
          <p:cNvPr id="866" name="Google Shape;866;p33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902" name="Google Shape;902;p34"/>
          <p:cNvSpPr txBox="1">
            <a:spLocks noGrp="1"/>
          </p:cNvSpPr>
          <p:nvPr>
            <p:ph type="body" idx="1"/>
          </p:nvPr>
        </p:nvSpPr>
        <p:spPr>
          <a:xfrm>
            <a:off x="720000" y="1207697"/>
            <a:ext cx="7704000" cy="137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id-ID" sz="1600" dirty="0"/>
              <a:t>Pada kesempatan kali ini </a:t>
            </a:r>
            <a:r>
              <a:rPr lang="id-ID" sz="1600" dirty="0" smtClean="0"/>
              <a:t>saya </a:t>
            </a:r>
            <a:r>
              <a:rPr lang="id-ID" sz="1600" dirty="0"/>
              <a:t>akan membahas tentang </a:t>
            </a:r>
            <a:r>
              <a:rPr lang="id-ID" sz="1600" dirty="0" smtClean="0"/>
              <a:t>menggunakan </a:t>
            </a:r>
            <a:r>
              <a:rPr lang="id-ID" sz="1600" dirty="0"/>
              <a:t>sensor suhu dan kelembaban </a:t>
            </a:r>
            <a:r>
              <a:rPr lang="id-ID" sz="1600" b="1" dirty="0"/>
              <a:t>DHT11</a:t>
            </a:r>
            <a:r>
              <a:rPr lang="id-ID" sz="1600" dirty="0"/>
              <a:t> dengan </a:t>
            </a:r>
            <a:r>
              <a:rPr lang="id-ID" sz="1600" dirty="0" err="1"/>
              <a:t>board</a:t>
            </a:r>
            <a:r>
              <a:rPr lang="id-ID" sz="1600" dirty="0"/>
              <a:t> </a:t>
            </a:r>
            <a:r>
              <a:rPr lang="id-ID" sz="1600" dirty="0" err="1"/>
              <a:t>Arduino</a:t>
            </a:r>
            <a:r>
              <a:rPr lang="id-ID" sz="1600" dirty="0"/>
              <a:t> dan menampilkan hasilnya pada LCD 16x2.</a:t>
            </a:r>
            <a:endParaRPr sz="1600"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5"/>
          <p:cNvSpPr txBox="1">
            <a:spLocks noGrp="1"/>
          </p:cNvSpPr>
          <p:nvPr>
            <p:ph type="title"/>
          </p:nvPr>
        </p:nvSpPr>
        <p:spPr>
          <a:xfrm>
            <a:off x="720000" y="1969793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 smtClean="0"/>
              <a:t>Arduino</a:t>
            </a:r>
            <a:r>
              <a:rPr lang="id-ID" dirty="0" smtClean="0"/>
              <a:t> </a:t>
            </a:r>
            <a:r>
              <a:rPr lang="id-ID" dirty="0" err="1" smtClean="0"/>
              <a:t>Uno</a:t>
            </a:r>
            <a:endParaRPr dirty="0"/>
          </a:p>
        </p:txBody>
      </p:sp>
      <p:sp>
        <p:nvSpPr>
          <p:cNvPr id="909" name="Google Shape;909;p35"/>
          <p:cNvSpPr txBox="1">
            <a:spLocks noGrp="1"/>
          </p:cNvSpPr>
          <p:nvPr>
            <p:ph type="title" idx="2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1" name="Google Shape;911;p35"/>
          <p:cNvSpPr txBox="1">
            <a:spLocks noGrp="1"/>
          </p:cNvSpPr>
          <p:nvPr>
            <p:ph type="title" idx="3"/>
          </p:nvPr>
        </p:nvSpPr>
        <p:spPr>
          <a:xfrm>
            <a:off x="3878249" y="1958098"/>
            <a:ext cx="2745125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LCD ukuran 16x2</a:t>
            </a:r>
            <a:endParaRPr dirty="0"/>
          </a:p>
        </p:txBody>
      </p:sp>
      <p:sp>
        <p:nvSpPr>
          <p:cNvPr id="912" name="Google Shape;912;p35"/>
          <p:cNvSpPr txBox="1">
            <a:spLocks noGrp="1"/>
          </p:cNvSpPr>
          <p:nvPr>
            <p:ph type="title" idx="4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4" name="Google Shape;914;p35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Komponen Material</a:t>
            </a:r>
            <a:endParaRPr dirty="0"/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 idx="7"/>
          </p:nvPr>
        </p:nvSpPr>
        <p:spPr>
          <a:xfrm>
            <a:off x="696079" y="2981751"/>
            <a:ext cx="2870851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S</a:t>
            </a:r>
            <a:r>
              <a:rPr lang="id-ID" dirty="0" err="1" smtClean="0"/>
              <a:t>ensor</a:t>
            </a:r>
            <a:r>
              <a:rPr lang="id-ID" dirty="0" smtClean="0"/>
              <a:t> Suhu DHT 11</a:t>
            </a:r>
            <a:endParaRPr dirty="0"/>
          </a:p>
        </p:txBody>
      </p:sp>
      <p:sp>
        <p:nvSpPr>
          <p:cNvPr id="916" name="Google Shape;916;p35"/>
          <p:cNvSpPr txBox="1">
            <a:spLocks noGrp="1"/>
          </p:cNvSpPr>
          <p:nvPr>
            <p:ph type="title" idx="8"/>
          </p:nvPr>
        </p:nvSpPr>
        <p:spPr>
          <a:xfrm>
            <a:off x="720000" y="2466092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18" name="Google Shape;918;p35"/>
          <p:cNvSpPr txBox="1">
            <a:spLocks noGrp="1"/>
          </p:cNvSpPr>
          <p:nvPr>
            <p:ph type="title" idx="13"/>
          </p:nvPr>
        </p:nvSpPr>
        <p:spPr>
          <a:xfrm>
            <a:off x="3996101" y="29411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 smtClean="0"/>
              <a:t>Breadboard</a:t>
            </a:r>
            <a:endParaRPr dirty="0"/>
          </a:p>
        </p:txBody>
      </p:sp>
      <p:sp>
        <p:nvSpPr>
          <p:cNvPr id="919" name="Google Shape;919;p35"/>
          <p:cNvSpPr txBox="1">
            <a:spLocks noGrp="1"/>
          </p:cNvSpPr>
          <p:nvPr>
            <p:ph type="title" idx="14"/>
          </p:nvPr>
        </p:nvSpPr>
        <p:spPr>
          <a:xfrm>
            <a:off x="3884913" y="240519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921" name="Google Shape;921;p35"/>
          <p:cNvGrpSpPr/>
          <p:nvPr/>
        </p:nvGrpSpPr>
        <p:grpSpPr>
          <a:xfrm>
            <a:off x="6673825" y="1829350"/>
            <a:ext cx="2649775" cy="3476500"/>
            <a:chOff x="6528600" y="1774925"/>
            <a:chExt cx="2649775" cy="3476500"/>
          </a:xfrm>
        </p:grpSpPr>
        <p:sp>
          <p:nvSpPr>
            <p:cNvPr id="922" name="Google Shape;922;p35"/>
            <p:cNvSpPr/>
            <p:nvPr/>
          </p:nvSpPr>
          <p:spPr>
            <a:xfrm>
              <a:off x="6737575" y="331445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0" y="2007"/>
                  </a:moveTo>
                  <a:cubicBezTo>
                    <a:pt x="0" y="3831"/>
                    <a:pt x="2189" y="4712"/>
                    <a:pt x="3465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0" y="913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825725" y="24208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36536"/>
                  </a:moveTo>
                  <a:lnTo>
                    <a:pt x="36262" y="0"/>
                  </a:lnTo>
                  <a:lnTo>
                    <a:pt x="9371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632700" y="17749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59272"/>
                  </a:moveTo>
                  <a:lnTo>
                    <a:pt x="25442" y="59272"/>
                  </a:lnTo>
                  <a:lnTo>
                    <a:pt x="25442" y="33435"/>
                  </a:lnTo>
                  <a:lnTo>
                    <a:pt x="66871" y="33435"/>
                  </a:lnTo>
                  <a:lnTo>
                    <a:pt x="66871" y="0"/>
                  </a:lnTo>
                  <a:lnTo>
                    <a:pt x="10182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528600" y="3209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6789250" y="2050750"/>
              <a:ext cx="2389125" cy="955975"/>
            </a:xfrm>
            <a:custGeom>
              <a:avLst/>
              <a:gdLst/>
              <a:ahLst/>
              <a:cxnLst/>
              <a:rect l="l" t="t" r="r" b="b"/>
              <a:pathLst>
                <a:path w="95565" h="38239" fill="none" extrusionOk="0">
                  <a:moveTo>
                    <a:pt x="0" y="38238"/>
                  </a:moveTo>
                  <a:lnTo>
                    <a:pt x="37843" y="1"/>
                  </a:lnTo>
                  <a:lnTo>
                    <a:pt x="95564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6699575" y="29915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6737575" y="35948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0" y="2706"/>
                  </a:moveTo>
                  <a:cubicBezTo>
                    <a:pt x="0" y="913"/>
                    <a:pt x="2189" y="1"/>
                    <a:pt x="3465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0" y="3830"/>
                    <a:pt x="0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6825725" y="36921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0"/>
                  </a:moveTo>
                  <a:lnTo>
                    <a:pt x="36262" y="36536"/>
                  </a:lnTo>
                  <a:lnTo>
                    <a:pt x="93710" y="36536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6632700" y="37696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1"/>
                  </a:moveTo>
                  <a:lnTo>
                    <a:pt x="25442" y="1"/>
                  </a:lnTo>
                  <a:lnTo>
                    <a:pt x="25442" y="25837"/>
                  </a:lnTo>
                  <a:lnTo>
                    <a:pt x="66871" y="25837"/>
                  </a:lnTo>
                  <a:lnTo>
                    <a:pt x="66871" y="59272"/>
                  </a:lnTo>
                  <a:lnTo>
                    <a:pt x="101826" y="59272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6528600" y="36997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6789250" y="4019625"/>
              <a:ext cx="2389125" cy="956725"/>
            </a:xfrm>
            <a:custGeom>
              <a:avLst/>
              <a:gdLst/>
              <a:ahLst/>
              <a:cxnLst/>
              <a:rect l="l" t="t" r="r" b="b"/>
              <a:pathLst>
                <a:path w="95565" h="38269" fill="none" extrusionOk="0">
                  <a:moveTo>
                    <a:pt x="0" y="1"/>
                  </a:moveTo>
                  <a:lnTo>
                    <a:pt x="37843" y="38269"/>
                  </a:lnTo>
                  <a:lnTo>
                    <a:pt x="95564" y="38269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6699575" y="39178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1" y="2706"/>
                  </a:moveTo>
                  <a:cubicBezTo>
                    <a:pt x="1" y="913"/>
                    <a:pt x="2189" y="1"/>
                    <a:pt x="3466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1" y="3831"/>
                    <a:pt x="1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5"/>
          <p:cNvGrpSpPr/>
          <p:nvPr/>
        </p:nvGrpSpPr>
        <p:grpSpPr>
          <a:xfrm>
            <a:off x="6521425" y="118391"/>
            <a:ext cx="2853985" cy="1525277"/>
            <a:chOff x="6521425" y="153500"/>
            <a:chExt cx="2853985" cy="1525277"/>
          </a:xfrm>
        </p:grpSpPr>
        <p:grpSp>
          <p:nvGrpSpPr>
            <p:cNvPr id="935" name="Google Shape;935;p35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936" name="Google Shape;936;p35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5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5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939" name="Google Shape;939;p35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" name="Google Shape;941;p35"/>
            <p:cNvSpPr/>
            <p:nvPr/>
          </p:nvSpPr>
          <p:spPr>
            <a:xfrm>
              <a:off x="6775775" y="828443"/>
              <a:ext cx="1708408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943;p35"/>
            <p:cNvGrpSpPr/>
            <p:nvPr/>
          </p:nvGrpSpPr>
          <p:grpSpPr>
            <a:xfrm>
              <a:off x="6673825" y="951277"/>
              <a:ext cx="1810358" cy="117800"/>
              <a:chOff x="6673825" y="951277"/>
              <a:chExt cx="1810358" cy="117800"/>
            </a:xfrm>
          </p:grpSpPr>
          <p:sp>
            <p:nvSpPr>
              <p:cNvPr id="944" name="Google Shape;944;p35"/>
              <p:cNvSpPr/>
              <p:nvPr/>
            </p:nvSpPr>
            <p:spPr>
              <a:xfrm>
                <a:off x="6775775" y="990814"/>
                <a:ext cx="1708408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39150" h="578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9150" y="578"/>
                    </a:lnTo>
                    <a:lnTo>
                      <a:pt x="39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>
                <a:off x="6673825" y="951277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946;p35"/>
            <p:cNvGrpSpPr/>
            <p:nvPr/>
          </p:nvGrpSpPr>
          <p:grpSpPr>
            <a:xfrm>
              <a:off x="6826225" y="1108284"/>
              <a:ext cx="2549185" cy="396427"/>
              <a:chOff x="6826225" y="1090729"/>
              <a:chExt cx="2549185" cy="396427"/>
            </a:xfrm>
          </p:grpSpPr>
          <p:sp>
            <p:nvSpPr>
              <p:cNvPr id="947" name="Google Shape;947;p35"/>
              <p:cNvSpPr/>
              <p:nvPr/>
            </p:nvSpPr>
            <p:spPr>
              <a:xfrm>
                <a:off x="6928175" y="1136704"/>
                <a:ext cx="2447235" cy="350453"/>
              </a:xfrm>
              <a:custGeom>
                <a:avLst/>
                <a:gdLst/>
                <a:ahLst/>
                <a:cxnLst/>
                <a:rect l="l" t="t" r="r" b="b"/>
                <a:pathLst>
                  <a:path w="56081" h="8031" extrusionOk="0">
                    <a:moveTo>
                      <a:pt x="35564" y="1"/>
                    </a:moveTo>
                    <a:cubicBezTo>
                      <a:pt x="35533" y="1"/>
                      <a:pt x="35502" y="3"/>
                      <a:pt x="35472" y="7"/>
                    </a:cubicBezTo>
                    <a:lnTo>
                      <a:pt x="0" y="7"/>
                    </a:lnTo>
                    <a:lnTo>
                      <a:pt x="0" y="584"/>
                    </a:lnTo>
                    <a:lnTo>
                      <a:pt x="35594" y="584"/>
                    </a:lnTo>
                    <a:cubicBezTo>
                      <a:pt x="35624" y="614"/>
                      <a:pt x="35654" y="645"/>
                      <a:pt x="35685" y="675"/>
                    </a:cubicBezTo>
                    <a:cubicBezTo>
                      <a:pt x="35746" y="736"/>
                      <a:pt x="35776" y="797"/>
                      <a:pt x="35837" y="827"/>
                    </a:cubicBezTo>
                    <a:lnTo>
                      <a:pt x="42706" y="7697"/>
                    </a:lnTo>
                    <a:cubicBezTo>
                      <a:pt x="42858" y="7909"/>
                      <a:pt x="43132" y="8031"/>
                      <a:pt x="43375" y="8031"/>
                    </a:cubicBezTo>
                    <a:lnTo>
                      <a:pt x="43527" y="8001"/>
                    </a:lnTo>
                    <a:lnTo>
                      <a:pt x="56080" y="8001"/>
                    </a:lnTo>
                    <a:lnTo>
                      <a:pt x="56080" y="7423"/>
                    </a:lnTo>
                    <a:lnTo>
                      <a:pt x="43497" y="7423"/>
                    </a:lnTo>
                    <a:cubicBezTo>
                      <a:pt x="43284" y="7423"/>
                      <a:pt x="43223" y="7423"/>
                      <a:pt x="43223" y="7362"/>
                    </a:cubicBezTo>
                    <a:lnTo>
                      <a:pt x="36232" y="371"/>
                    </a:lnTo>
                    <a:cubicBezTo>
                      <a:pt x="36202" y="341"/>
                      <a:pt x="36171" y="311"/>
                      <a:pt x="36141" y="280"/>
                    </a:cubicBezTo>
                    <a:cubicBezTo>
                      <a:pt x="36008" y="94"/>
                      <a:pt x="35782" y="1"/>
                      <a:pt x="3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5"/>
              <p:cNvSpPr/>
              <p:nvPr/>
            </p:nvSpPr>
            <p:spPr>
              <a:xfrm>
                <a:off x="6826225" y="1090729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49;p35"/>
            <p:cNvGrpSpPr/>
            <p:nvPr/>
          </p:nvGrpSpPr>
          <p:grpSpPr>
            <a:xfrm>
              <a:off x="6521425" y="1294500"/>
              <a:ext cx="2256028" cy="384277"/>
              <a:chOff x="6521425" y="1294500"/>
              <a:chExt cx="2256028" cy="384277"/>
            </a:xfrm>
          </p:grpSpPr>
          <p:sp>
            <p:nvSpPr>
              <p:cNvPr id="950" name="Google Shape;950;p35"/>
              <p:cNvSpPr/>
              <p:nvPr/>
            </p:nvSpPr>
            <p:spPr>
              <a:xfrm>
                <a:off x="6623375" y="1336528"/>
                <a:ext cx="2154078" cy="342249"/>
              </a:xfrm>
              <a:custGeom>
                <a:avLst/>
                <a:gdLst/>
                <a:ahLst/>
                <a:cxnLst/>
                <a:rect l="l" t="t" r="r" b="b"/>
                <a:pathLst>
                  <a:path w="49363" h="7843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4104" y="578"/>
                    </a:lnTo>
                    <a:lnTo>
                      <a:pt x="41095" y="7569"/>
                    </a:lnTo>
                    <a:lnTo>
                      <a:pt x="41369" y="7842"/>
                    </a:lnTo>
                    <a:lnTo>
                      <a:pt x="49363" y="7842"/>
                    </a:lnTo>
                    <a:lnTo>
                      <a:pt x="49363" y="7265"/>
                    </a:lnTo>
                    <a:lnTo>
                      <a:pt x="41642" y="7265"/>
                    </a:lnTo>
                    <a:lnTo>
                      <a:pt x="34408" y="31"/>
                    </a:lnTo>
                    <a:lnTo>
                      <a:pt x="34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5"/>
              <p:cNvSpPr/>
              <p:nvPr/>
            </p:nvSpPr>
            <p:spPr>
              <a:xfrm>
                <a:off x="6521425" y="12945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Persegi panjang 6"/>
          <p:cNvSpPr/>
          <p:nvPr/>
        </p:nvSpPr>
        <p:spPr>
          <a:xfrm>
            <a:off x="1742700" y="3572115"/>
            <a:ext cx="39661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FFFF"/>
              </a:buClr>
              <a:buSzPts val="2000"/>
            </a:pPr>
            <a:r>
              <a:rPr lang="id-ID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Dan Beberapa kabel </a:t>
            </a:r>
            <a:r>
              <a:rPr lang="id-ID" sz="2000" b="1" dirty="0" err="1" smtClean="0">
                <a:solidFill>
                  <a:srgbClr val="FFFFFF"/>
                </a:solidFill>
                <a:latin typeface="Montserrat"/>
                <a:sym typeface="Montserrat"/>
              </a:rPr>
              <a:t>jumper</a:t>
            </a:r>
            <a:endParaRPr lang="id-ID" sz="2000" b="1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823517" y="539700"/>
            <a:ext cx="7704000" cy="477900"/>
          </a:xfrm>
        </p:spPr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Hardware</a:t>
            </a:r>
            <a:endParaRPr lang="id-ID" dirty="0"/>
          </a:p>
        </p:txBody>
      </p:sp>
      <p:sp>
        <p:nvSpPr>
          <p:cNvPr id="3" name="Tampungan Teks 2"/>
          <p:cNvSpPr>
            <a:spLocks noGrp="1"/>
          </p:cNvSpPr>
          <p:nvPr>
            <p:ph type="body" idx="1"/>
          </p:nvPr>
        </p:nvSpPr>
        <p:spPr>
          <a:xfrm>
            <a:off x="495714" y="1017600"/>
            <a:ext cx="7684384" cy="3404918"/>
          </a:xfrm>
        </p:spPr>
        <p:txBody>
          <a:bodyPr/>
          <a:lstStyle/>
          <a:p>
            <a:r>
              <a:rPr lang="id-ID" sz="1600" b="1" dirty="0"/>
              <a:t>Apa itu Sensor DHT11?</a:t>
            </a:r>
          </a:p>
          <a:p>
            <a:pPr marL="139700" indent="0">
              <a:buNone/>
            </a:pPr>
            <a:r>
              <a:rPr lang="id-ID" sz="1600" dirty="0"/>
              <a:t>Sensor DHT11 adalah salah satu sensor yang berfungsi untuk mengukur suhu dan kelembaban relatif. Sensor ini kompatibel dengan </a:t>
            </a:r>
            <a:r>
              <a:rPr lang="id-ID" sz="1600" dirty="0" err="1" smtClean="0"/>
              <a:t>mikrokontroler</a:t>
            </a:r>
            <a:r>
              <a:rPr lang="id-ID" sz="1600" dirty="0" smtClean="0"/>
              <a:t>.</a:t>
            </a:r>
            <a:r>
              <a:rPr lang="id-ID" sz="1600" dirty="0"/>
              <a:t> </a:t>
            </a:r>
          </a:p>
          <a:p>
            <a:pPr marL="139700" indent="0">
              <a:buNone/>
            </a:pPr>
            <a:r>
              <a:rPr lang="id-ID" sz="1600" dirty="0"/>
              <a:t>Ada satu lagi sensor yang sama dengan DHT11 yaitu DHT22. Kedua sensor ini sama saja jika dilihat dari cara kerjanya, yang membedakannya hanya spesifikasi dari kedua sensor.  </a:t>
            </a:r>
            <a:endParaRPr lang="id-ID" sz="1600" dirty="0" smtClean="0"/>
          </a:p>
          <a:p>
            <a:pPr marL="139700" indent="0">
              <a:buNone/>
            </a:pPr>
            <a:endParaRPr lang="id-ID" sz="1600" dirty="0"/>
          </a:p>
          <a:p>
            <a:r>
              <a:rPr lang="id-ID" sz="1600" b="1" dirty="0"/>
              <a:t>Cara Kerja Sensor DHT11</a:t>
            </a:r>
          </a:p>
          <a:p>
            <a:pPr marL="139700" indent="0">
              <a:buNone/>
            </a:pPr>
            <a:r>
              <a:rPr lang="id-ID" sz="1600" dirty="0"/>
              <a:t>Sensor DHT11 maupun DHT22 mampu mendeteksi suhu menggunakan sebuah komponen yang bernama termistor. Sedangkan untuk mendeteksi kelembaban relatif menggunakan substrat penahan kelembaban dengan </a:t>
            </a:r>
            <a:r>
              <a:rPr lang="id-ID" sz="1600" dirty="0" err="1"/>
              <a:t>elektroda</a:t>
            </a:r>
            <a:r>
              <a:rPr lang="id-ID" sz="1600" dirty="0"/>
              <a:t>. </a:t>
            </a:r>
          </a:p>
        </p:txBody>
      </p:sp>
      <p:sp>
        <p:nvSpPr>
          <p:cNvPr id="4" name="Tampungan Nomor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9505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823517" y="539700"/>
            <a:ext cx="7704000" cy="477900"/>
          </a:xfrm>
        </p:spPr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Hardware</a:t>
            </a:r>
            <a:endParaRPr lang="id-ID" dirty="0"/>
          </a:p>
        </p:txBody>
      </p:sp>
      <p:sp>
        <p:nvSpPr>
          <p:cNvPr id="3" name="Tampungan Teks 2"/>
          <p:cNvSpPr>
            <a:spLocks noGrp="1"/>
          </p:cNvSpPr>
          <p:nvPr>
            <p:ph type="body" idx="1"/>
          </p:nvPr>
        </p:nvSpPr>
        <p:spPr>
          <a:xfrm>
            <a:off x="495714" y="1017600"/>
            <a:ext cx="7684384" cy="3404918"/>
          </a:xfrm>
        </p:spPr>
        <p:txBody>
          <a:bodyPr/>
          <a:lstStyle/>
          <a:p>
            <a:pPr marL="139700" indent="0">
              <a:buNone/>
            </a:pPr>
            <a:endParaRPr lang="id-ID" sz="1600" dirty="0"/>
          </a:p>
          <a:p>
            <a:r>
              <a:rPr lang="id-ID" sz="1600" b="1" dirty="0"/>
              <a:t>LCD (</a:t>
            </a:r>
            <a:r>
              <a:rPr lang="id-ID" sz="1600" b="1" dirty="0" err="1"/>
              <a:t>Liquid</a:t>
            </a:r>
            <a:r>
              <a:rPr lang="id-ID" sz="1600" b="1" dirty="0"/>
              <a:t> </a:t>
            </a:r>
            <a:r>
              <a:rPr lang="id-ID" sz="1600" b="1" dirty="0" err="1"/>
              <a:t>Crystal</a:t>
            </a:r>
            <a:r>
              <a:rPr lang="id-ID" sz="1600" b="1" dirty="0"/>
              <a:t> </a:t>
            </a:r>
            <a:r>
              <a:rPr lang="id-ID" sz="1600" b="1" dirty="0" err="1"/>
              <a:t>Display</a:t>
            </a:r>
            <a:r>
              <a:rPr lang="id-ID" sz="1600" b="1" dirty="0"/>
              <a:t>) 16x2 </a:t>
            </a:r>
            <a:endParaRPr lang="id-ID" sz="1600" b="1" dirty="0" smtClean="0"/>
          </a:p>
          <a:p>
            <a:pPr marL="139700" indent="0">
              <a:buNone/>
            </a:pPr>
            <a:r>
              <a:rPr lang="id-ID" sz="1600" dirty="0" smtClean="0"/>
              <a:t>adalah </a:t>
            </a:r>
            <a:r>
              <a:rPr lang="id-ID" sz="1600" dirty="0"/>
              <a:t>jenis media tampilan  atau </a:t>
            </a:r>
            <a:r>
              <a:rPr lang="id-ID" sz="1600" dirty="0" err="1"/>
              <a:t>Display</a:t>
            </a:r>
            <a:r>
              <a:rPr lang="id-ID" sz="1600" dirty="0"/>
              <a:t> dari bahan cairan kristal sebagai penampil utama</a:t>
            </a:r>
            <a:r>
              <a:rPr lang="id-ID" sz="1600" dirty="0" smtClean="0"/>
              <a:t>. LCD </a:t>
            </a:r>
            <a:r>
              <a:rPr lang="id-ID" sz="1600" dirty="0"/>
              <a:t>16x2 dapat menampilkan sebanyak 32 karakter yang terdiri dari 2 baris dengan tiap baris menampilkan 16 karakter</a:t>
            </a:r>
            <a:r>
              <a:rPr lang="id-ID" sz="1600" dirty="0" smtClean="0"/>
              <a:t>. Pada </a:t>
            </a:r>
            <a:r>
              <a:rPr lang="id-ID" sz="1600" dirty="0" err="1"/>
              <a:t>Arduino</a:t>
            </a:r>
            <a:r>
              <a:rPr lang="id-ID" sz="1600" dirty="0"/>
              <a:t> untuk mengendalikan LCD Karakter 16x2 untuk </a:t>
            </a:r>
            <a:r>
              <a:rPr lang="id-ID" sz="1600" dirty="0" err="1"/>
              <a:t>librarynya</a:t>
            </a:r>
            <a:r>
              <a:rPr lang="id-ID" sz="1600" dirty="0"/>
              <a:t> secara </a:t>
            </a:r>
            <a:r>
              <a:rPr lang="id-ID" sz="1600" dirty="0" err="1"/>
              <a:t>default</a:t>
            </a:r>
            <a:r>
              <a:rPr lang="id-ID" sz="1600" dirty="0"/>
              <a:t> sudah ada </a:t>
            </a:r>
            <a:r>
              <a:rPr lang="id-ID" sz="1600" dirty="0" err="1"/>
              <a:t>librarynya</a:t>
            </a:r>
            <a:r>
              <a:rPr lang="id-ID" sz="1600" dirty="0"/>
              <a:t> yaitu </a:t>
            </a:r>
            <a:r>
              <a:rPr lang="id-ID" sz="1600" dirty="0" err="1"/>
              <a:t>LiquidCrystal.h</a:t>
            </a:r>
            <a:r>
              <a:rPr lang="id-ID" sz="1600" dirty="0"/>
              <a:t>. LCD  ada bermacam-macam ukuran 8x1, 16x1, 16x2, 16x4, 20x4. Untuk mengendalikan atau mengontrol macam-macam LCD Karakter di atas dapat menggunakan Tutorial ini, perbedaannya hanya pada </a:t>
            </a:r>
            <a:r>
              <a:rPr lang="id-ID" sz="1600" dirty="0" err="1"/>
              <a:t>inisialisasi</a:t>
            </a:r>
            <a:r>
              <a:rPr lang="id-ID" sz="1600" dirty="0"/>
              <a:t> jumlah kolom dan baris.</a:t>
            </a:r>
            <a:endParaRPr lang="id-ID" sz="1600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281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653087" y="-15354"/>
            <a:ext cx="6953532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/>
              <a:t>Wiring Diagram / </a:t>
            </a:r>
            <a:r>
              <a:rPr lang="en-US" sz="2400" dirty="0" err="1"/>
              <a:t>Instalasi</a:t>
            </a:r>
            <a:r>
              <a:rPr lang="en-US" sz="2400" dirty="0"/>
              <a:t> Material</a:t>
            </a:r>
            <a:endParaRPr sz="2400" dirty="0"/>
          </a:p>
        </p:txBody>
      </p:sp>
      <p:sp>
        <p:nvSpPr>
          <p:cNvPr id="1040" name="Google Shape;1040;p39"/>
          <p:cNvSpPr txBox="1">
            <a:spLocks noGrp="1"/>
          </p:cNvSpPr>
          <p:nvPr>
            <p:ph type="body" idx="1"/>
          </p:nvPr>
        </p:nvSpPr>
        <p:spPr>
          <a:xfrm>
            <a:off x="4534316" y="1216866"/>
            <a:ext cx="4556963" cy="2917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d-ID" dirty="0"/>
              <a:t>Sensor suhu dan kelembaban </a:t>
            </a:r>
            <a:r>
              <a:rPr lang="id-ID" dirty="0" smtClean="0"/>
              <a:t>DHT 11</a:t>
            </a:r>
            <a:br>
              <a:rPr lang="id-ID" dirty="0" smtClean="0"/>
            </a:br>
            <a:r>
              <a:rPr lang="id-ID" dirty="0" smtClean="0"/>
              <a:t>- </a:t>
            </a:r>
            <a:r>
              <a:rPr lang="id-ID" dirty="0"/>
              <a:t>Pin DATA/ S </a:t>
            </a:r>
            <a:r>
              <a:rPr lang="id-ID" dirty="0" err="1"/>
              <a:t>out</a:t>
            </a:r>
            <a:r>
              <a:rPr lang="id-ID" dirty="0"/>
              <a:t> ditancapkan dengan pin </a:t>
            </a:r>
            <a:r>
              <a:rPr lang="id-ID" dirty="0" smtClean="0"/>
              <a:t>2 </a:t>
            </a:r>
            <a:r>
              <a:rPr lang="id-ID" dirty="0" err="1" smtClean="0"/>
              <a:t>Arduino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- </a:t>
            </a:r>
            <a:r>
              <a:rPr lang="id-ID" dirty="0" err="1"/>
              <a:t>Vcc</a:t>
            </a:r>
            <a:r>
              <a:rPr lang="id-ID" dirty="0"/>
              <a:t>/ + ditancapkan dengan 5v 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- </a:t>
            </a:r>
            <a:r>
              <a:rPr lang="id-ID" dirty="0"/>
              <a:t>GND/- ditancapkan dengan </a:t>
            </a:r>
            <a:r>
              <a:rPr lang="id-ID" dirty="0" smtClean="0"/>
              <a:t>GND</a:t>
            </a:r>
            <a:br>
              <a:rPr lang="id-ID" dirty="0" smtClean="0"/>
            </a:br>
            <a:endParaRPr lang="id-ID" dirty="0" smtClean="0"/>
          </a:p>
          <a:p>
            <a:r>
              <a:rPr lang="id-ID" dirty="0" smtClean="0"/>
              <a:t>LCD 12C</a:t>
            </a:r>
            <a:br>
              <a:rPr lang="id-ID" dirty="0" smtClean="0"/>
            </a:br>
            <a:r>
              <a:rPr lang="id-ID" dirty="0" smtClean="0"/>
              <a:t>- GND </a:t>
            </a:r>
            <a:r>
              <a:rPr lang="id-ID" dirty="0"/>
              <a:t>ditancapkan dengan </a:t>
            </a:r>
            <a:r>
              <a:rPr lang="id-ID" dirty="0" smtClean="0"/>
              <a:t>GND</a:t>
            </a:r>
            <a:br>
              <a:rPr lang="id-ID" dirty="0" smtClean="0"/>
            </a:br>
            <a:r>
              <a:rPr lang="id-ID" dirty="0" smtClean="0"/>
              <a:t>- VCC </a:t>
            </a:r>
            <a:r>
              <a:rPr lang="id-ID" dirty="0"/>
              <a:t>ditancapkan dengan 5V 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- </a:t>
            </a:r>
            <a:r>
              <a:rPr lang="id-ID" dirty="0"/>
              <a:t>SDA ditancapkan dengan A4 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- SCL ditancapkan </a:t>
            </a:r>
            <a:r>
              <a:rPr lang="id-ID" dirty="0"/>
              <a:t>dengan A5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4181776" y="3162496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amba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3" y="1498229"/>
            <a:ext cx="4459130" cy="25605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44"/>
          <p:cNvGrpSpPr/>
          <p:nvPr/>
        </p:nvGrpSpPr>
        <p:grpSpPr>
          <a:xfrm>
            <a:off x="-2314831" y="452031"/>
            <a:ext cx="6106589" cy="3969629"/>
            <a:chOff x="-1760804" y="992727"/>
            <a:chExt cx="6106589" cy="3969629"/>
          </a:xfrm>
        </p:grpSpPr>
        <p:grpSp>
          <p:nvGrpSpPr>
            <p:cNvPr id="1188" name="Google Shape;1188;p44"/>
            <p:cNvGrpSpPr/>
            <p:nvPr/>
          </p:nvGrpSpPr>
          <p:grpSpPr>
            <a:xfrm rot="10800000">
              <a:off x="-1760804" y="4343397"/>
              <a:ext cx="2654142" cy="611358"/>
              <a:chOff x="6615621" y="2219307"/>
              <a:chExt cx="2654142" cy="611358"/>
            </a:xfrm>
          </p:grpSpPr>
          <p:sp>
            <p:nvSpPr>
              <p:cNvPr id="1189" name="Google Shape;1189;p44"/>
              <p:cNvSpPr/>
              <p:nvPr/>
            </p:nvSpPr>
            <p:spPr>
              <a:xfrm>
                <a:off x="6615621" y="2219307"/>
                <a:ext cx="2654142" cy="611358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4"/>
              <p:cNvSpPr/>
              <p:nvPr/>
            </p:nvSpPr>
            <p:spPr>
              <a:xfrm>
                <a:off x="7136942" y="2523986"/>
                <a:ext cx="582686" cy="91028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1" name="Google Shape;1191;p44"/>
            <p:cNvGrpSpPr/>
            <p:nvPr/>
          </p:nvGrpSpPr>
          <p:grpSpPr>
            <a:xfrm>
              <a:off x="348077" y="992727"/>
              <a:ext cx="3997708" cy="3969629"/>
              <a:chOff x="348077" y="992727"/>
              <a:chExt cx="3997708" cy="3969629"/>
            </a:xfrm>
          </p:grpSpPr>
          <p:grpSp>
            <p:nvGrpSpPr>
              <p:cNvPr id="1192" name="Google Shape;1192;p44"/>
              <p:cNvGrpSpPr/>
              <p:nvPr/>
            </p:nvGrpSpPr>
            <p:grpSpPr>
              <a:xfrm>
                <a:off x="348077" y="1018074"/>
                <a:ext cx="3997708" cy="3944282"/>
                <a:chOff x="348077" y="1018074"/>
                <a:chExt cx="3997708" cy="3944282"/>
              </a:xfrm>
            </p:grpSpPr>
            <p:sp>
              <p:nvSpPr>
                <p:cNvPr id="1193" name="Google Shape;1193;p44"/>
                <p:cNvSpPr/>
                <p:nvPr/>
              </p:nvSpPr>
              <p:spPr>
                <a:xfrm>
                  <a:off x="707798" y="4161645"/>
                  <a:ext cx="1256641" cy="441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83" h="14348" fill="none" extrusionOk="0">
                      <a:moveTo>
                        <a:pt x="40883" y="1"/>
                      </a:moveTo>
                      <a:lnTo>
                        <a:pt x="26536" y="14347"/>
                      </a:lnTo>
                      <a:lnTo>
                        <a:pt x="0" y="14347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44"/>
                <p:cNvSpPr/>
                <p:nvPr/>
              </p:nvSpPr>
              <p:spPr>
                <a:xfrm flipH="1">
                  <a:off x="1073385" y="1018074"/>
                  <a:ext cx="3272400" cy="3272400"/>
                </a:xfrm>
                <a:prstGeom prst="arc">
                  <a:avLst>
                    <a:gd name="adj1" fmla="val 15722627"/>
                    <a:gd name="adj2" fmla="val 8489618"/>
                  </a:avLst>
                </a:prstGeom>
                <a:noFill/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44"/>
                <p:cNvSpPr/>
                <p:nvPr/>
              </p:nvSpPr>
              <p:spPr>
                <a:xfrm>
                  <a:off x="1921925" y="4076902"/>
                  <a:ext cx="98145" cy="8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2758" extrusionOk="0">
                      <a:moveTo>
                        <a:pt x="1815" y="0"/>
                      </a:moveTo>
                      <a:cubicBezTo>
                        <a:pt x="1475" y="0"/>
                        <a:pt x="1130" y="130"/>
                        <a:pt x="852" y="417"/>
                      </a:cubicBezTo>
                      <a:cubicBezTo>
                        <a:pt x="1" y="1268"/>
                        <a:pt x="609" y="2758"/>
                        <a:pt x="1825" y="2758"/>
                      </a:cubicBezTo>
                      <a:cubicBezTo>
                        <a:pt x="2584" y="2758"/>
                        <a:pt x="3192" y="2150"/>
                        <a:pt x="3192" y="1390"/>
                      </a:cubicBezTo>
                      <a:cubicBezTo>
                        <a:pt x="3192" y="550"/>
                        <a:pt x="2516" y="0"/>
                        <a:pt x="18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44"/>
                <p:cNvSpPr/>
                <p:nvPr/>
              </p:nvSpPr>
              <p:spPr>
                <a:xfrm>
                  <a:off x="1484196" y="4571436"/>
                  <a:ext cx="73463" cy="60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0" h="1983" extrusionOk="0">
                      <a:moveTo>
                        <a:pt x="1275" y="0"/>
                      </a:moveTo>
                      <a:cubicBezTo>
                        <a:pt x="1094" y="0"/>
                        <a:pt x="907" y="51"/>
                        <a:pt x="730" y="164"/>
                      </a:cubicBezTo>
                      <a:cubicBezTo>
                        <a:pt x="0" y="651"/>
                        <a:pt x="213" y="1775"/>
                        <a:pt x="1094" y="1958"/>
                      </a:cubicBezTo>
                      <a:cubicBezTo>
                        <a:pt x="1166" y="1974"/>
                        <a:pt x="1237" y="1983"/>
                        <a:pt x="1308" y="1983"/>
                      </a:cubicBezTo>
                      <a:cubicBezTo>
                        <a:pt x="1747" y="1983"/>
                        <a:pt x="2145" y="1669"/>
                        <a:pt x="2249" y="1198"/>
                      </a:cubicBezTo>
                      <a:cubicBezTo>
                        <a:pt x="2389" y="545"/>
                        <a:pt x="1868" y="0"/>
                        <a:pt x="12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44"/>
                <p:cNvSpPr/>
                <p:nvPr/>
              </p:nvSpPr>
              <p:spPr>
                <a:xfrm>
                  <a:off x="643310" y="4538178"/>
                  <a:ext cx="128052" cy="12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6" h="4165" extrusionOk="0">
                      <a:moveTo>
                        <a:pt x="2098" y="0"/>
                      </a:moveTo>
                      <a:cubicBezTo>
                        <a:pt x="943" y="0"/>
                        <a:pt x="1" y="942"/>
                        <a:pt x="1" y="2097"/>
                      </a:cubicBezTo>
                      <a:cubicBezTo>
                        <a:pt x="1" y="3252"/>
                        <a:pt x="943" y="4164"/>
                        <a:pt x="2098" y="4164"/>
                      </a:cubicBezTo>
                      <a:cubicBezTo>
                        <a:pt x="3253" y="4164"/>
                        <a:pt x="4165" y="3252"/>
                        <a:pt x="4165" y="2097"/>
                      </a:cubicBezTo>
                      <a:cubicBezTo>
                        <a:pt x="4165" y="942"/>
                        <a:pt x="3253" y="0"/>
                        <a:pt x="20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44"/>
                <p:cNvSpPr/>
                <p:nvPr/>
              </p:nvSpPr>
              <p:spPr>
                <a:xfrm>
                  <a:off x="562963" y="4457830"/>
                  <a:ext cx="288748" cy="288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4" h="9393" fill="none" extrusionOk="0">
                      <a:moveTo>
                        <a:pt x="9393" y="4711"/>
                      </a:moveTo>
                      <a:cubicBezTo>
                        <a:pt x="9393" y="7295"/>
                        <a:pt x="7296" y="9392"/>
                        <a:pt x="4712" y="9392"/>
                      </a:cubicBezTo>
                      <a:cubicBezTo>
                        <a:pt x="2129" y="9392"/>
                        <a:pt x="1" y="7295"/>
                        <a:pt x="1" y="4711"/>
                      </a:cubicBezTo>
                      <a:cubicBezTo>
                        <a:pt x="1" y="2097"/>
                        <a:pt x="2129" y="0"/>
                        <a:pt x="4712" y="0"/>
                      </a:cubicBezTo>
                      <a:cubicBezTo>
                        <a:pt x="7296" y="0"/>
                        <a:pt x="9393" y="2097"/>
                        <a:pt x="9393" y="4711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44"/>
                <p:cNvSpPr/>
                <p:nvPr/>
              </p:nvSpPr>
              <p:spPr>
                <a:xfrm>
                  <a:off x="348077" y="4334481"/>
                  <a:ext cx="628828" cy="6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58" h="20427" fill="none" extrusionOk="0">
                      <a:moveTo>
                        <a:pt x="11703" y="1"/>
                      </a:moveTo>
                      <a:cubicBezTo>
                        <a:pt x="3922" y="1"/>
                        <a:pt x="1" y="9423"/>
                        <a:pt x="5533" y="14925"/>
                      </a:cubicBezTo>
                      <a:cubicBezTo>
                        <a:pt x="11035" y="20427"/>
                        <a:pt x="20457" y="16506"/>
                        <a:pt x="20427" y="8724"/>
                      </a:cubicBezTo>
                    </a:path>
                  </a:pathLst>
                </a:custGeom>
                <a:noFill/>
                <a:ln w="24325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00" name="Google Shape;1200;p44"/>
              <p:cNvSpPr/>
              <p:nvPr/>
            </p:nvSpPr>
            <p:spPr>
              <a:xfrm>
                <a:off x="3919375" y="3638452"/>
                <a:ext cx="98145" cy="84774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2758" extrusionOk="0">
                    <a:moveTo>
                      <a:pt x="1815" y="0"/>
                    </a:moveTo>
                    <a:cubicBezTo>
                      <a:pt x="1475" y="0"/>
                      <a:pt x="1130" y="130"/>
                      <a:pt x="852" y="417"/>
                    </a:cubicBezTo>
                    <a:cubicBezTo>
                      <a:pt x="1" y="1268"/>
                      <a:pt x="609" y="2758"/>
                      <a:pt x="1825" y="2758"/>
                    </a:cubicBezTo>
                    <a:cubicBezTo>
                      <a:pt x="2584" y="2758"/>
                      <a:pt x="3192" y="2150"/>
                      <a:pt x="3192" y="1390"/>
                    </a:cubicBezTo>
                    <a:cubicBezTo>
                      <a:pt x="3192" y="550"/>
                      <a:pt x="2516" y="0"/>
                      <a:pt x="1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4"/>
              <p:cNvSpPr/>
              <p:nvPr/>
            </p:nvSpPr>
            <p:spPr>
              <a:xfrm>
                <a:off x="2892300" y="992727"/>
                <a:ext cx="98145" cy="84774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2758" extrusionOk="0">
                    <a:moveTo>
                      <a:pt x="1815" y="0"/>
                    </a:moveTo>
                    <a:cubicBezTo>
                      <a:pt x="1475" y="0"/>
                      <a:pt x="1130" y="130"/>
                      <a:pt x="852" y="417"/>
                    </a:cubicBezTo>
                    <a:cubicBezTo>
                      <a:pt x="1" y="1268"/>
                      <a:pt x="609" y="2758"/>
                      <a:pt x="1825" y="2758"/>
                    </a:cubicBezTo>
                    <a:cubicBezTo>
                      <a:pt x="2584" y="2758"/>
                      <a:pt x="3192" y="2150"/>
                      <a:pt x="3192" y="1390"/>
                    </a:cubicBezTo>
                    <a:cubicBezTo>
                      <a:pt x="3192" y="550"/>
                      <a:pt x="2516" y="0"/>
                      <a:pt x="1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2" name="Google Shape;1202;p44"/>
          <p:cNvGrpSpPr/>
          <p:nvPr/>
        </p:nvGrpSpPr>
        <p:grpSpPr>
          <a:xfrm>
            <a:off x="7070148" y="-222850"/>
            <a:ext cx="1195349" cy="1078296"/>
            <a:chOff x="4404625" y="-443721"/>
            <a:chExt cx="1195349" cy="1078296"/>
          </a:xfrm>
        </p:grpSpPr>
        <p:sp>
          <p:nvSpPr>
            <p:cNvPr id="1203" name="Google Shape;1203;p44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44"/>
          <p:cNvGrpSpPr/>
          <p:nvPr/>
        </p:nvGrpSpPr>
        <p:grpSpPr>
          <a:xfrm rot="-5400000">
            <a:off x="5626137" y="-505555"/>
            <a:ext cx="2181860" cy="892524"/>
            <a:chOff x="6525475" y="148600"/>
            <a:chExt cx="2808779" cy="1148975"/>
          </a:xfrm>
        </p:grpSpPr>
        <p:sp>
          <p:nvSpPr>
            <p:cNvPr id="1206" name="Google Shape;1206;p4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44"/>
          <p:cNvGrpSpPr/>
          <p:nvPr/>
        </p:nvGrpSpPr>
        <p:grpSpPr>
          <a:xfrm rot="-5400000">
            <a:off x="6049566" y="-247490"/>
            <a:ext cx="2181860" cy="892524"/>
            <a:chOff x="6525475" y="148600"/>
            <a:chExt cx="2808779" cy="1148975"/>
          </a:xfrm>
        </p:grpSpPr>
        <p:sp>
          <p:nvSpPr>
            <p:cNvPr id="1209" name="Google Shape;1209;p4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44"/>
          <p:cNvSpPr/>
          <p:nvPr/>
        </p:nvSpPr>
        <p:spPr>
          <a:xfrm flipH="1">
            <a:off x="922913" y="774618"/>
            <a:ext cx="2747400" cy="2747400"/>
          </a:xfrm>
          <a:prstGeom prst="arc">
            <a:avLst>
              <a:gd name="adj1" fmla="val 16194198"/>
              <a:gd name="adj2" fmla="val 544263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Persegi panjang 4"/>
          <p:cNvSpPr/>
          <p:nvPr/>
        </p:nvSpPr>
        <p:spPr>
          <a:xfrm>
            <a:off x="164830" y="452031"/>
            <a:ext cx="30588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FFFF"/>
              </a:buClr>
              <a:buSzPts val="2700"/>
            </a:pPr>
            <a:r>
              <a:rPr lang="id-ID" sz="2700" b="1" dirty="0" smtClean="0">
                <a:solidFill>
                  <a:srgbClr val="FFFFFF"/>
                </a:solidFill>
                <a:latin typeface="Montserrat"/>
                <a:sym typeface="Montserrat"/>
              </a:rPr>
              <a:t>Instalasi </a:t>
            </a:r>
            <a:r>
              <a:rPr lang="id-ID" sz="2700" b="1" dirty="0" err="1" smtClean="0">
                <a:solidFill>
                  <a:srgbClr val="FFFFFF"/>
                </a:solidFill>
                <a:latin typeface="Montserrat"/>
                <a:sym typeface="Montserrat"/>
              </a:rPr>
              <a:t>Library</a:t>
            </a:r>
            <a:endParaRPr lang="id-ID" sz="2700" b="1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6" name="Persegi panjang 5"/>
          <p:cNvSpPr/>
          <p:nvPr/>
        </p:nvSpPr>
        <p:spPr>
          <a:xfrm>
            <a:off x="1466043" y="1451858"/>
            <a:ext cx="37115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d-ID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DHT-sensor-library-master</a:t>
            </a:r>
            <a:endParaRPr lang="id-ID" sz="1600" b="1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d-ID" sz="1600" b="1" dirty="0" smtClean="0">
                <a:solidFill>
                  <a:schemeClr val="tx1"/>
                </a:solidFill>
                <a:latin typeface="Montserrat" panose="020B0604020202020204" charset="0"/>
              </a:rPr>
              <a:t>LiquidCrystal_I2C-1.1.2</a:t>
            </a:r>
            <a:endParaRPr lang="id-ID" sz="1600" b="1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d-ID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NewliquidCrytal</a:t>
            </a:r>
            <a:endParaRPr lang="id-ID" sz="1600" b="1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d-ID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OneWire</a:t>
            </a:r>
            <a:endParaRPr lang="id-ID" sz="1600" b="1" dirty="0" smtClean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d-ID" sz="1600" b="1" dirty="0" smtClean="0">
                <a:solidFill>
                  <a:schemeClr val="tx1"/>
                </a:solidFill>
                <a:effectLst/>
                <a:latin typeface="Montserrat" panose="020B0604020202020204" charset="0"/>
              </a:rPr>
              <a:t>DHT sensor </a:t>
            </a:r>
            <a:r>
              <a:rPr lang="id-ID" sz="1600" b="1" dirty="0" err="1" smtClean="0">
                <a:solidFill>
                  <a:schemeClr val="tx1"/>
                </a:solidFill>
                <a:effectLst/>
                <a:latin typeface="Montserrat" panose="020B0604020202020204" charset="0"/>
              </a:rPr>
              <a:t>library</a:t>
            </a:r>
            <a:endParaRPr lang="id-ID" sz="16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720000" y="451737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dirty="0" smtClean="0"/>
              <a:t>Sketsa / </a:t>
            </a:r>
            <a:r>
              <a:rPr lang="id-ID" dirty="0" err="1" smtClean="0"/>
              <a:t>Coding</a:t>
            </a:r>
            <a:endParaRPr dirty="0"/>
          </a:p>
        </p:txBody>
      </p:sp>
      <p:sp>
        <p:nvSpPr>
          <p:cNvPr id="902" name="Google Shape;902;p34"/>
          <p:cNvSpPr txBox="1">
            <a:spLocks noGrp="1"/>
          </p:cNvSpPr>
          <p:nvPr>
            <p:ph type="body" idx="1"/>
          </p:nvPr>
        </p:nvSpPr>
        <p:spPr>
          <a:xfrm>
            <a:off x="720000" y="1077461"/>
            <a:ext cx="3869253" cy="4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id-ID" sz="1400" dirty="0" err="1"/>
              <a:t>#include</a:t>
            </a:r>
            <a:r>
              <a:rPr lang="id-ID" sz="1400" dirty="0"/>
              <a:t>  &lt;</a:t>
            </a:r>
            <a:r>
              <a:rPr lang="id-ID" sz="1400" dirty="0" err="1"/>
              <a:t>Wire.h&gt;</a:t>
            </a:r>
            <a:endParaRPr lang="id-ID" sz="1400" dirty="0"/>
          </a:p>
          <a:p>
            <a:pPr marL="0" lvl="0" indent="0">
              <a:buNone/>
            </a:pPr>
            <a:r>
              <a:rPr lang="id-ID" sz="1400" dirty="0" err="1"/>
              <a:t>#include</a:t>
            </a:r>
            <a:r>
              <a:rPr lang="id-ID" sz="1400" dirty="0"/>
              <a:t>  &lt;LiquidCrystal_I2C.h&gt;</a:t>
            </a:r>
          </a:p>
          <a:p>
            <a:pPr marL="0" lvl="0" indent="0">
              <a:buNone/>
            </a:pPr>
            <a:r>
              <a:rPr lang="id-ID" sz="1400" dirty="0" err="1"/>
              <a:t>#include</a:t>
            </a:r>
            <a:r>
              <a:rPr lang="id-ID" sz="1400" dirty="0"/>
              <a:t> &lt;</a:t>
            </a:r>
            <a:r>
              <a:rPr lang="id-ID" sz="1400" dirty="0" err="1"/>
              <a:t>DHT.h&gt;</a:t>
            </a:r>
            <a:endParaRPr lang="id-ID" sz="1400" dirty="0"/>
          </a:p>
          <a:p>
            <a:pPr marL="0" lvl="0" indent="0">
              <a:buNone/>
            </a:pPr>
            <a:r>
              <a:rPr lang="id-ID" sz="1400" dirty="0" err="1"/>
              <a:t>#define</a:t>
            </a:r>
            <a:r>
              <a:rPr lang="id-ID" sz="1400" dirty="0"/>
              <a:t> DHTPIN 2</a:t>
            </a:r>
          </a:p>
          <a:p>
            <a:pPr marL="0" lvl="0" indent="0">
              <a:buNone/>
            </a:pPr>
            <a:r>
              <a:rPr lang="id-ID" sz="1400" dirty="0" err="1"/>
              <a:t>#define</a:t>
            </a:r>
            <a:r>
              <a:rPr lang="id-ID" sz="1400" dirty="0"/>
              <a:t> DHTTYPE DHT11</a:t>
            </a:r>
          </a:p>
          <a:p>
            <a:pPr marL="0" lvl="0" indent="0">
              <a:buNone/>
            </a:pPr>
            <a:r>
              <a:rPr lang="id-ID" sz="1400" dirty="0"/>
              <a:t>LiquidCrystal_I2C </a:t>
            </a:r>
            <a:r>
              <a:rPr lang="id-ID" sz="1400" dirty="0" err="1"/>
              <a:t>lcd</a:t>
            </a:r>
            <a:r>
              <a:rPr lang="id-ID" sz="1400" dirty="0"/>
              <a:t>(0x27,16,2);  </a:t>
            </a:r>
          </a:p>
          <a:p>
            <a:pPr marL="0" lvl="0" indent="0">
              <a:buNone/>
            </a:pPr>
            <a:r>
              <a:rPr lang="id-ID" sz="1400" dirty="0"/>
              <a:t>DHT </a:t>
            </a:r>
            <a:r>
              <a:rPr lang="id-ID" sz="1400" dirty="0" err="1"/>
              <a:t>dht</a:t>
            </a:r>
            <a:r>
              <a:rPr lang="id-ID" sz="1400" dirty="0"/>
              <a:t>(DHTPIN,DHTTYPE);</a:t>
            </a:r>
          </a:p>
          <a:p>
            <a:pPr marL="0" lvl="0" indent="0">
              <a:buNone/>
            </a:pPr>
            <a:r>
              <a:rPr lang="id-ID" sz="1400" dirty="0" err="1"/>
              <a:t>void</a:t>
            </a:r>
            <a:r>
              <a:rPr lang="id-ID" sz="1400" dirty="0"/>
              <a:t> setup() </a:t>
            </a:r>
          </a:p>
          <a:p>
            <a:pPr marL="0" lvl="0" indent="0">
              <a:buNone/>
            </a:pPr>
            <a:r>
              <a:rPr lang="id-ID" sz="1400" dirty="0"/>
              <a:t>{</a:t>
            </a:r>
          </a:p>
          <a:p>
            <a:pPr marL="0" lvl="0" indent="0">
              <a:buNone/>
            </a:pPr>
            <a:r>
              <a:rPr lang="id-ID" sz="1400" dirty="0"/>
              <a:t>  </a:t>
            </a:r>
            <a:r>
              <a:rPr lang="id-ID" sz="1400" dirty="0" err="1"/>
              <a:t>Serial.begin</a:t>
            </a:r>
            <a:r>
              <a:rPr lang="id-ID" sz="1400" dirty="0"/>
              <a:t>(9600);</a:t>
            </a:r>
          </a:p>
          <a:p>
            <a:pPr marL="0" lvl="0" indent="0">
              <a:buNone/>
            </a:pPr>
            <a:r>
              <a:rPr lang="id-ID" sz="1400" dirty="0"/>
              <a:t>  </a:t>
            </a:r>
            <a:r>
              <a:rPr lang="id-ID" sz="1400" dirty="0" err="1"/>
              <a:t>dht.begin</a:t>
            </a:r>
            <a:r>
              <a:rPr lang="id-ID" sz="1400" dirty="0"/>
              <a:t>();</a:t>
            </a:r>
          </a:p>
          <a:p>
            <a:pPr marL="0" lvl="0" indent="0">
              <a:buNone/>
            </a:pPr>
            <a:r>
              <a:rPr lang="id-ID" sz="1400" dirty="0"/>
              <a:t>  </a:t>
            </a:r>
            <a:r>
              <a:rPr lang="id-ID" sz="1400" dirty="0" err="1"/>
              <a:t>lcd.init</a:t>
            </a:r>
            <a:r>
              <a:rPr lang="id-ID" sz="1400" dirty="0"/>
              <a:t>();   </a:t>
            </a:r>
          </a:p>
          <a:p>
            <a:pPr marL="0" lvl="0" indent="0">
              <a:buNone/>
            </a:pPr>
            <a:r>
              <a:rPr lang="id-ID" sz="1400" dirty="0"/>
              <a:t>  </a:t>
            </a:r>
            <a:r>
              <a:rPr lang="id-ID" sz="1400" dirty="0" err="1"/>
              <a:t>lcd.backlight</a:t>
            </a:r>
            <a:r>
              <a:rPr lang="id-ID" sz="1400" dirty="0"/>
              <a:t>();</a:t>
            </a:r>
          </a:p>
          <a:p>
            <a:pPr marL="0" lvl="0" indent="0">
              <a:buNone/>
            </a:pPr>
            <a:r>
              <a:rPr lang="id-ID" sz="1400" dirty="0"/>
              <a:t>  </a:t>
            </a:r>
            <a:r>
              <a:rPr lang="id-ID" sz="1400" dirty="0" err="1"/>
              <a:t>lcd.setCursor</a:t>
            </a:r>
            <a:r>
              <a:rPr lang="id-ID" sz="1400" dirty="0"/>
              <a:t>(0,0);</a:t>
            </a:r>
          </a:p>
          <a:p>
            <a:pPr marL="0" lvl="0" indent="0">
              <a:buNone/>
            </a:pPr>
            <a:r>
              <a:rPr lang="id-ID" sz="1400" dirty="0"/>
              <a:t>  </a:t>
            </a:r>
            <a:r>
              <a:rPr lang="id-ID" sz="1400" dirty="0" err="1"/>
              <a:t>lcd.print</a:t>
            </a:r>
            <a:r>
              <a:rPr lang="id-ID" sz="1400" dirty="0" smtClean="0"/>
              <a:t>(“Zulfikar");</a:t>
            </a:r>
            <a:endParaRPr lang="id-ID" sz="1400" dirty="0"/>
          </a:p>
          <a:p>
            <a:pPr marL="0" lvl="0" indent="0">
              <a:buNone/>
            </a:pPr>
            <a:r>
              <a:rPr lang="id-ID" sz="1400" dirty="0"/>
              <a:t> </a:t>
            </a:r>
          </a:p>
          <a:p>
            <a:pPr marL="0" lvl="0" indent="0">
              <a:buNone/>
            </a:pPr>
            <a:r>
              <a:rPr lang="id-ID" sz="1400" dirty="0"/>
              <a:t>  </a:t>
            </a:r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Persegi panjang 2"/>
          <p:cNvSpPr/>
          <p:nvPr/>
        </p:nvSpPr>
        <p:spPr>
          <a:xfrm>
            <a:off x="4589253" y="929637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rgbClr val="EFEFEF"/>
              </a:buClr>
              <a:buSzPts val="1400"/>
            </a:pP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lcd.setCursor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(0,1);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lcd.print</a:t>
            </a:r>
            <a:r>
              <a:rPr lang="id-ID" dirty="0" smtClean="0">
                <a:solidFill>
                  <a:srgbClr val="EFEFEF"/>
                </a:solidFill>
                <a:latin typeface="Source Sans Pro"/>
                <a:sym typeface="Source Sans Pro"/>
              </a:rPr>
              <a:t>(“TT3A");</a:t>
            </a:r>
            <a:endParaRPr lang="id-ID" dirty="0">
              <a:solidFill>
                <a:srgbClr val="EFEFEF"/>
              </a:solidFill>
              <a:latin typeface="Source Sans Pro"/>
              <a:sym typeface="Source Sans Pro"/>
            </a:endParaRP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delay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(3000);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}</a:t>
            </a:r>
          </a:p>
          <a:p>
            <a:pPr lvl="0">
              <a:buClr>
                <a:srgbClr val="EFEFEF"/>
              </a:buClr>
              <a:buSzPts val="1400"/>
            </a:pPr>
            <a:endParaRPr lang="id-ID" dirty="0">
              <a:solidFill>
                <a:srgbClr val="EFEFEF"/>
              </a:solidFill>
              <a:latin typeface="Source Sans Pro"/>
              <a:sym typeface="Source Sans Pro"/>
            </a:endParaRPr>
          </a:p>
          <a:p>
            <a:pPr lvl="0">
              <a:buClr>
                <a:srgbClr val="EFEFEF"/>
              </a:buClr>
              <a:buSzPts val="1400"/>
            </a:pP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void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loop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() 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{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float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h =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dht.readHumidity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();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float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t =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dht.readTemperature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();</a:t>
            </a:r>
          </a:p>
          <a:p>
            <a:pPr lvl="0">
              <a:buClr>
                <a:srgbClr val="EFEFEF"/>
              </a:buClr>
              <a:buSzPts val="1400"/>
            </a:pPr>
            <a:endParaRPr lang="id-ID" dirty="0">
              <a:solidFill>
                <a:srgbClr val="EFEFEF"/>
              </a:solidFill>
              <a:latin typeface="Source Sans Pro"/>
              <a:sym typeface="Source Sans Pro"/>
            </a:endParaRPr>
          </a:p>
          <a:p>
            <a:pPr lvl="0">
              <a:buClr>
                <a:srgbClr val="EFEFEF"/>
              </a:buClr>
              <a:buSzPts val="1400"/>
            </a:pP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lcd.setCursor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(0,0);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lcd.print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("Suhu "); 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lcd.print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(t);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lcd.setCursor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(0,1);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lcd.print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("Kelembaban ");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lcd.print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(h);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delay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(1000);</a:t>
            </a:r>
          </a:p>
          <a:p>
            <a:pPr lvl="0">
              <a:buClr>
                <a:srgbClr val="EFEFEF"/>
              </a:buClr>
              <a:buSzPts val="1400"/>
            </a:pPr>
            <a:endParaRPr lang="id-ID" dirty="0">
              <a:solidFill>
                <a:srgbClr val="EFEFEF"/>
              </a:solidFill>
              <a:latin typeface="Source Sans Pro"/>
              <a:sym typeface="Source Sans Pro"/>
            </a:endParaRP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4934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p37"/>
          <p:cNvGrpSpPr/>
          <p:nvPr/>
        </p:nvGrpSpPr>
        <p:grpSpPr>
          <a:xfrm rot="10800000" flipH="1">
            <a:off x="-12" y="4038425"/>
            <a:ext cx="2249325" cy="1657325"/>
            <a:chOff x="746475" y="-443725"/>
            <a:chExt cx="2249325" cy="1657325"/>
          </a:xfrm>
        </p:grpSpPr>
        <p:sp>
          <p:nvSpPr>
            <p:cNvPr id="992" name="Google Shape;992;p37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37"/>
          <p:cNvGrpSpPr/>
          <p:nvPr/>
        </p:nvGrpSpPr>
        <p:grpSpPr>
          <a:xfrm rot="10800000" flipH="1">
            <a:off x="6903038" y="4038425"/>
            <a:ext cx="2240950" cy="1657325"/>
            <a:chOff x="4603700" y="-443725"/>
            <a:chExt cx="2240950" cy="1657325"/>
          </a:xfrm>
        </p:grpSpPr>
        <p:sp>
          <p:nvSpPr>
            <p:cNvPr id="995" name="Google Shape;995;p37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37"/>
          <p:cNvGrpSpPr/>
          <p:nvPr/>
        </p:nvGrpSpPr>
        <p:grpSpPr>
          <a:xfrm rot="5400000">
            <a:off x="4427059" y="897084"/>
            <a:ext cx="289868" cy="852000"/>
            <a:chOff x="456616" y="2161476"/>
            <a:chExt cx="289868" cy="852000"/>
          </a:xfrm>
        </p:grpSpPr>
        <p:sp>
          <p:nvSpPr>
            <p:cNvPr id="998" name="Google Shape;998;p37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Video Sensor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4269" y="942831"/>
            <a:ext cx="5735445" cy="3154494"/>
          </a:xfrm>
          <a:prstGeom prst="rect">
            <a:avLst/>
          </a:prstGeom>
        </p:spPr>
      </p:pic>
      <p:sp>
        <p:nvSpPr>
          <p:cNvPr id="4" name="Persegi panjang 3"/>
          <p:cNvSpPr/>
          <p:nvPr/>
        </p:nvSpPr>
        <p:spPr>
          <a:xfrm>
            <a:off x="281277" y="260435"/>
            <a:ext cx="122982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700" b="1" dirty="0" smtClean="0">
                <a:solidFill>
                  <a:srgbClr val="FFFFFF"/>
                </a:solidFill>
                <a:latin typeface="Montserrat"/>
                <a:sym typeface="Montserrat"/>
              </a:rPr>
              <a:t>Video</a:t>
            </a:r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309</Words>
  <Application>Microsoft Office PowerPoint</Application>
  <PresentationFormat>Peragaan Layar (16:9)</PresentationFormat>
  <Paragraphs>76</Paragraphs>
  <Slides>9</Slides>
  <Notes>7</Notes>
  <HiddenSlides>0</HiddenSlides>
  <MMClips>1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9</vt:i4>
      </vt:variant>
    </vt:vector>
  </HeadingPairs>
  <TitlesOfParts>
    <vt:vector size="17" baseType="lpstr">
      <vt:lpstr>Source Sans Pro</vt:lpstr>
      <vt:lpstr>Josefin Slab SemiBold</vt:lpstr>
      <vt:lpstr>Arial</vt:lpstr>
      <vt:lpstr>Wingdings</vt:lpstr>
      <vt:lpstr>Montserrat</vt:lpstr>
      <vt:lpstr>Lato</vt:lpstr>
      <vt:lpstr>Raleway</vt:lpstr>
      <vt:lpstr>Electronic Circuit Style CV by Slidesgo</vt:lpstr>
      <vt:lpstr>Project Arduino – 2</vt:lpstr>
      <vt:lpstr>Latar Belakang</vt:lpstr>
      <vt:lpstr>Arduino Uno</vt:lpstr>
      <vt:lpstr>Penjelasan Hardware</vt:lpstr>
      <vt:lpstr>Penjelasan Hardware</vt:lpstr>
      <vt:lpstr>Wiring Diagram / Instalasi Material</vt:lpstr>
      <vt:lpstr>Presentasi PowerPoint</vt:lpstr>
      <vt:lpstr>Sketsa / Coding</vt:lpstr>
      <vt:lpstr>Presentasi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CIRCUIT STYLE</dc:title>
  <dc:creator>Zulfikar Bella Ali</dc:creator>
  <cp:lastModifiedBy>Zulfikar Bella Ali</cp:lastModifiedBy>
  <cp:revision>14</cp:revision>
  <dcterms:modified xsi:type="dcterms:W3CDTF">2021-11-04T15:05:38Z</dcterms:modified>
</cp:coreProperties>
</file>